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Book Antiqua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BookAntiqua-regular.fntdata"/><Relationship Id="rId25" Type="http://schemas.openxmlformats.org/officeDocument/2006/relationships/slide" Target="slides/slide19.xml"/><Relationship Id="rId28" Type="http://schemas.openxmlformats.org/officeDocument/2006/relationships/font" Target="fonts/BookAntiqua-italic.fntdata"/><Relationship Id="rId27" Type="http://schemas.openxmlformats.org/officeDocument/2006/relationships/font" Target="fonts/BookAntiqua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BookAntiqua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99815fd4fb_2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199815fd4fb_2_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99815fd4f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199815fd4fb_0_1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99815fd4fb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99815fd4fb_0_1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99815fd4fb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199815fd4fb_0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99815fd4fb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199815fd4fb_0_1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99815fd4fb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99815fd4fb_0_1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99815fd4fb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199815fd4fb_0_2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99815fd4fb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199815fd4fb_0_17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99815fd4fb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199815fd4fb_0_1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99815fd4fb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g199815fd4fb_0_1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99815fd4fb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199815fd4fb_0_1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99815fd4f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199815fd4fb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99815fd4f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199815fd4fb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99815fd4fb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199815fd4fb_0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99815fd4f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199815fd4fb_0_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99815fd4f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199815fd4fb_0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99815fd4fb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199815fd4fb_0_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99815fd4fb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199815fd4fb_0_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99815fd4fb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199815fd4fb_0_1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0" y="4686300"/>
            <a:ext cx="9144000" cy="57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4"/>
          <p:cNvSpPr/>
          <p:nvPr/>
        </p:nvSpPr>
        <p:spPr>
          <a:xfrm>
            <a:off x="8267178" y="4734056"/>
            <a:ext cx="457200" cy="342900"/>
          </a:xfrm>
          <a:prstGeom prst="ellipse">
            <a:avLst/>
          </a:prstGeom>
          <a:solidFill>
            <a:srgbClr val="3A52A0"/>
          </a:soli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0" y="914400"/>
            <a:ext cx="9144000" cy="57150"/>
          </a:xfrm>
          <a:prstGeom prst="rect">
            <a:avLst/>
          </a:prstGeom>
          <a:gradFill>
            <a:gsLst>
              <a:gs pos="0">
                <a:srgbClr val="9FC3FF"/>
              </a:gs>
              <a:gs pos="35000">
                <a:srgbClr val="BDD5FF"/>
              </a:gs>
              <a:gs pos="100000">
                <a:srgbClr val="E4EEFF"/>
              </a:gs>
            </a:gsLst>
            <a:lin ang="16200000" scaled="0"/>
          </a:gradFill>
          <a:ln>
            <a:noFill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4"/>
          <p:cNvSpPr txBox="1"/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9933"/>
              </a:buClr>
              <a:buSzPts val="4400"/>
              <a:buFont typeface="Calibri"/>
              <a:buNone/>
              <a:defRPr>
                <a:solidFill>
                  <a:srgbClr val="FF993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rgbClr val="366092"/>
              </a:buClr>
              <a:buSzPts val="2400"/>
              <a:buNone/>
              <a:defRPr sz="2400">
                <a:solidFill>
                  <a:srgbClr val="366092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8001000" y="4705089"/>
            <a:ext cx="457200" cy="342900"/>
          </a:xfrm>
          <a:prstGeom prst="ellipse">
            <a:avLst/>
          </a:prstGeom>
          <a:solidFill>
            <a:srgbClr val="3A52A0"/>
          </a:solidFill>
          <a:ln cap="flat" cmpd="sng" w="9525">
            <a:solidFill>
              <a:srgbClr val="45A9C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5"/>
          <p:cNvSpPr/>
          <p:nvPr/>
        </p:nvSpPr>
        <p:spPr>
          <a:xfrm>
            <a:off x="0" y="0"/>
            <a:ext cx="9144000" cy="8001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5"/>
          <p:cNvSpPr txBox="1"/>
          <p:nvPr>
            <p:ph type="title"/>
          </p:nvPr>
        </p:nvSpPr>
        <p:spPr>
          <a:xfrm>
            <a:off x="457200" y="5715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457200" y="971550"/>
            <a:ext cx="82296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rgbClr val="0070C0"/>
              </a:buClr>
              <a:buSzPts val="3200"/>
              <a:buChar char="•"/>
              <a:defRPr>
                <a:solidFill>
                  <a:srgbClr val="0070C0"/>
                </a:solidFill>
              </a:defRPr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rgbClr val="E36C09"/>
              </a:buClr>
              <a:buSzPts val="2800"/>
              <a:buChar char="–"/>
              <a:defRPr>
                <a:solidFill>
                  <a:srgbClr val="E36C09"/>
                </a:solidFill>
              </a:defRPr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rgbClr val="00B050"/>
              </a:buClr>
              <a:buSzPts val="2400"/>
              <a:buChar char="•"/>
              <a:defRPr>
                <a:solidFill>
                  <a:srgbClr val="00B050"/>
                </a:solidFill>
              </a:defRPr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6400800" y="4743450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0" y="4648722"/>
            <a:ext cx="9144000" cy="57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722313" y="3305175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457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84" name="Google Shape;84;p17"/>
          <p:cNvSpPr txBox="1"/>
          <p:nvPr>
            <p:ph idx="2" type="body"/>
          </p:nvPr>
        </p:nvSpPr>
        <p:spPr>
          <a:xfrm>
            <a:off x="4648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85" name="Google Shape;85;p17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7"/>
          <p:cNvSpPr/>
          <p:nvPr/>
        </p:nvSpPr>
        <p:spPr>
          <a:xfrm>
            <a:off x="0" y="0"/>
            <a:ext cx="9144000" cy="800100"/>
          </a:xfrm>
          <a:prstGeom prst="rect">
            <a:avLst/>
          </a:prstGeom>
          <a:solidFill>
            <a:schemeClr val="accent1"/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2" name="Google Shape;92;p18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93" name="Google Shape;93;p18"/>
          <p:cNvSpPr txBox="1"/>
          <p:nvPr>
            <p:ph idx="3" type="body"/>
          </p:nvPr>
        </p:nvSpPr>
        <p:spPr>
          <a:xfrm>
            <a:off x="4645025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94" name="Google Shape;94;p18"/>
          <p:cNvSpPr txBox="1"/>
          <p:nvPr>
            <p:ph idx="4" type="body"/>
          </p:nvPr>
        </p:nvSpPr>
        <p:spPr>
          <a:xfrm>
            <a:off x="4645025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95" name="Google Shape;95;p18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8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457200" y="204788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10" name="Google Shape;110;p21"/>
          <p:cNvSpPr txBox="1"/>
          <p:nvPr>
            <p:ph idx="2" type="body"/>
          </p:nvPr>
        </p:nvSpPr>
        <p:spPr>
          <a:xfrm>
            <a:off x="457200" y="1076325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1" name="Google Shape;111;p2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8" name="Google Shape;118;p2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 rot="5400000">
            <a:off x="2874764" y="-1217414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2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 rot="5400000">
            <a:off x="5463778" y="1371600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 rot="5400000">
            <a:off x="1272778" y="-609600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2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Text, and Content" type="txAndObj">
  <p:cSld name="TEXT_AND_OBJEC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1370013" y="185738"/>
            <a:ext cx="77724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1370013" y="12573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2" type="body"/>
          </p:nvPr>
        </p:nvSpPr>
        <p:spPr>
          <a:xfrm>
            <a:off x="5332413" y="1257300"/>
            <a:ext cx="38100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25"/>
          <p:cNvSpPr txBox="1"/>
          <p:nvPr>
            <p:ph idx="10" type="dt"/>
          </p:nvPr>
        </p:nvSpPr>
        <p:spPr>
          <a:xfrm>
            <a:off x="457200" y="480060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5"/>
          <p:cNvSpPr txBox="1"/>
          <p:nvPr>
            <p:ph idx="11" type="ftr"/>
          </p:nvPr>
        </p:nvSpPr>
        <p:spPr>
          <a:xfrm>
            <a:off x="4267200" y="4800600"/>
            <a:ext cx="2895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5"/>
          <p:cNvSpPr txBox="1"/>
          <p:nvPr>
            <p:ph idx="12" type="sldNum"/>
          </p:nvPr>
        </p:nvSpPr>
        <p:spPr>
          <a:xfrm>
            <a:off x="7237413" y="4799410"/>
            <a:ext cx="19050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9933"/>
              </a:buClr>
              <a:buSzPts val="4400"/>
              <a:buFont typeface="Calibri"/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145" name="Google Shape;145;p26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366092"/>
              </a:buClr>
              <a:buSzPts val="2400"/>
              <a:buNone/>
            </a:pPr>
            <a:r>
              <a:rPr lang="en"/>
              <a:t>Kailash</a:t>
            </a:r>
            <a:endParaRPr/>
          </a:p>
          <a:p>
            <a:pPr indent="0" lvl="0" marL="0" rtl="0" algn="ctr">
              <a:spcBef>
                <a:spcPts val="480"/>
              </a:spcBef>
              <a:spcAft>
                <a:spcPts val="0"/>
              </a:spcAft>
              <a:buClr>
                <a:srgbClr val="366092"/>
              </a:buClr>
              <a:buSzPts val="2400"/>
              <a:buNone/>
            </a:pPr>
            <a:r>
              <a:rPr lang="en"/>
              <a:t>Spring -2016</a:t>
            </a:r>
            <a:endParaRPr/>
          </a:p>
        </p:txBody>
      </p:sp>
      <p:sp>
        <p:nvSpPr>
          <p:cNvPr id="146" name="Google Shape;146;p2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147" name="Google Shape;147;p26"/>
          <p:cNvSpPr txBox="1"/>
          <p:nvPr>
            <p:ph idx="12" type="sldNum"/>
          </p:nvPr>
        </p:nvSpPr>
        <p:spPr>
          <a:xfrm>
            <a:off x="8371525" y="4767238"/>
            <a:ext cx="28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17" name="Google Shape;217;p35"/>
          <p:cNvSpPr txBox="1"/>
          <p:nvPr>
            <p:ph idx="12" type="sldNum"/>
          </p:nvPr>
        </p:nvSpPr>
        <p:spPr>
          <a:xfrm>
            <a:off x="8157200" y="4767250"/>
            <a:ext cx="496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35"/>
          <p:cNvSpPr/>
          <p:nvPr/>
        </p:nvSpPr>
        <p:spPr>
          <a:xfrm>
            <a:off x="16825" y="16825"/>
            <a:ext cx="2306700" cy="4689000"/>
          </a:xfrm>
          <a:prstGeom prst="rect">
            <a:avLst/>
          </a:prstGeom>
          <a:solidFill>
            <a:srgbClr val="3A52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5"/>
          <p:cNvSpPr txBox="1"/>
          <p:nvPr/>
        </p:nvSpPr>
        <p:spPr>
          <a:xfrm>
            <a:off x="151525" y="1397475"/>
            <a:ext cx="20373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DomainClass Diagram</a:t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id="220" name="Google Shape;220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88825" y="50"/>
            <a:ext cx="6955174" cy="470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26" name="Google Shape;226;p36"/>
          <p:cNvSpPr txBox="1"/>
          <p:nvPr>
            <p:ph idx="12" type="sldNum"/>
          </p:nvPr>
        </p:nvSpPr>
        <p:spPr>
          <a:xfrm>
            <a:off x="8232975" y="4767250"/>
            <a:ext cx="420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7" name="Google Shape;227;p36"/>
          <p:cNvSpPr/>
          <p:nvPr/>
        </p:nvSpPr>
        <p:spPr>
          <a:xfrm>
            <a:off x="16825" y="16825"/>
            <a:ext cx="2306700" cy="4689000"/>
          </a:xfrm>
          <a:prstGeom prst="rect">
            <a:avLst/>
          </a:prstGeom>
          <a:solidFill>
            <a:srgbClr val="3A52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6"/>
          <p:cNvSpPr txBox="1"/>
          <p:nvPr/>
        </p:nvSpPr>
        <p:spPr>
          <a:xfrm>
            <a:off x="151525" y="1397475"/>
            <a:ext cx="2037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Activity Diagram</a:t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id="229" name="Google Shape;22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3525" y="12600"/>
            <a:ext cx="6820477" cy="468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35" name="Google Shape;235;p37"/>
          <p:cNvSpPr txBox="1"/>
          <p:nvPr>
            <p:ph idx="12" type="sldNum"/>
          </p:nvPr>
        </p:nvSpPr>
        <p:spPr>
          <a:xfrm>
            <a:off x="8232975" y="4767250"/>
            <a:ext cx="420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6" name="Google Shape;236;p37"/>
          <p:cNvSpPr/>
          <p:nvPr/>
        </p:nvSpPr>
        <p:spPr>
          <a:xfrm>
            <a:off x="16825" y="16825"/>
            <a:ext cx="2306700" cy="4689000"/>
          </a:xfrm>
          <a:prstGeom prst="rect">
            <a:avLst/>
          </a:prstGeom>
          <a:solidFill>
            <a:srgbClr val="3A52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7"/>
          <p:cNvSpPr txBox="1"/>
          <p:nvPr/>
        </p:nvSpPr>
        <p:spPr>
          <a:xfrm>
            <a:off x="151525" y="1397475"/>
            <a:ext cx="20373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System</a:t>
            </a:r>
            <a:r>
              <a:rPr lang="en" sz="35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 sequence diagram</a:t>
            </a:r>
            <a:endParaRPr sz="35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id="238" name="Google Shape;238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23525" y="12600"/>
            <a:ext cx="6820477" cy="468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/>
          <p:nvPr>
            <p:ph type="ctrTitle"/>
          </p:nvPr>
        </p:nvSpPr>
        <p:spPr>
          <a:xfrm>
            <a:off x="685800" y="171566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9933"/>
              </a:buClr>
              <a:buSzPts val="4400"/>
              <a:buFont typeface="Calibri"/>
              <a:buNone/>
            </a:pPr>
            <a:r>
              <a:rPr lang="en"/>
              <a:t>Implementation</a:t>
            </a:r>
            <a:r>
              <a:rPr lang="en"/>
              <a:t> and results</a:t>
            </a:r>
            <a:endParaRPr/>
          </a:p>
        </p:txBody>
      </p:sp>
      <p:sp>
        <p:nvSpPr>
          <p:cNvPr id="244" name="Google Shape;244;p3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45" name="Google Shape;245;p38"/>
          <p:cNvSpPr txBox="1"/>
          <p:nvPr>
            <p:ph idx="12" type="sldNum"/>
          </p:nvPr>
        </p:nvSpPr>
        <p:spPr>
          <a:xfrm>
            <a:off x="8278925" y="4767275"/>
            <a:ext cx="383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51" name="Google Shape;251;p39"/>
          <p:cNvSpPr txBox="1"/>
          <p:nvPr>
            <p:ph idx="12" type="sldNum"/>
          </p:nvPr>
        </p:nvSpPr>
        <p:spPr>
          <a:xfrm>
            <a:off x="8232975" y="4767250"/>
            <a:ext cx="420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2" name="Google Shape;252;p39"/>
          <p:cNvSpPr/>
          <p:nvPr/>
        </p:nvSpPr>
        <p:spPr>
          <a:xfrm>
            <a:off x="16825" y="16825"/>
            <a:ext cx="2306700" cy="4689000"/>
          </a:xfrm>
          <a:prstGeom prst="rect">
            <a:avLst/>
          </a:prstGeom>
          <a:solidFill>
            <a:srgbClr val="3A52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Home page</a:t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253" name="Google Shape;253;p39"/>
          <p:cNvSpPr txBox="1"/>
          <p:nvPr/>
        </p:nvSpPr>
        <p:spPr>
          <a:xfrm>
            <a:off x="151525" y="1397475"/>
            <a:ext cx="2037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descr="Open Chromebook laptop computer" id="254" name="Google Shape;254;p39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2197150" y="311488"/>
            <a:ext cx="6980527" cy="4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89925" y="696650"/>
            <a:ext cx="5445074" cy="3329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61" name="Google Shape;261;p40"/>
          <p:cNvSpPr txBox="1"/>
          <p:nvPr>
            <p:ph idx="12" type="sldNum"/>
          </p:nvPr>
        </p:nvSpPr>
        <p:spPr>
          <a:xfrm>
            <a:off x="8232975" y="4767250"/>
            <a:ext cx="420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40"/>
          <p:cNvSpPr/>
          <p:nvPr/>
        </p:nvSpPr>
        <p:spPr>
          <a:xfrm>
            <a:off x="16825" y="16825"/>
            <a:ext cx="2306700" cy="4689000"/>
          </a:xfrm>
          <a:prstGeom prst="rect">
            <a:avLst/>
          </a:prstGeom>
          <a:solidFill>
            <a:srgbClr val="3A52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Sign up page</a:t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263" name="Google Shape;263;p40"/>
          <p:cNvSpPr txBox="1"/>
          <p:nvPr/>
        </p:nvSpPr>
        <p:spPr>
          <a:xfrm>
            <a:off x="151525" y="1397475"/>
            <a:ext cx="2037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descr="Open Chromebook laptop computer" id="264" name="Google Shape;264;p40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2197150" y="311488"/>
            <a:ext cx="6980527" cy="4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4200" y="740938"/>
            <a:ext cx="5680748" cy="324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71" name="Google Shape;271;p41"/>
          <p:cNvSpPr txBox="1"/>
          <p:nvPr>
            <p:ph idx="12" type="sldNum"/>
          </p:nvPr>
        </p:nvSpPr>
        <p:spPr>
          <a:xfrm>
            <a:off x="8232975" y="4767250"/>
            <a:ext cx="420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41"/>
          <p:cNvSpPr/>
          <p:nvPr/>
        </p:nvSpPr>
        <p:spPr>
          <a:xfrm>
            <a:off x="16825" y="16825"/>
            <a:ext cx="2306700" cy="4689000"/>
          </a:xfrm>
          <a:prstGeom prst="rect">
            <a:avLst/>
          </a:prstGeom>
          <a:solidFill>
            <a:srgbClr val="3A52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Login</a:t>
            </a: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 page</a:t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273" name="Google Shape;273;p41"/>
          <p:cNvSpPr txBox="1"/>
          <p:nvPr/>
        </p:nvSpPr>
        <p:spPr>
          <a:xfrm>
            <a:off x="151525" y="1397475"/>
            <a:ext cx="2037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descr="Open Chromebook laptop computer" id="274" name="Google Shape;274;p41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2197150" y="311488"/>
            <a:ext cx="6980527" cy="4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4800" y="732775"/>
            <a:ext cx="5614899" cy="325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81" name="Google Shape;281;p42"/>
          <p:cNvSpPr txBox="1"/>
          <p:nvPr>
            <p:ph idx="12" type="sldNum"/>
          </p:nvPr>
        </p:nvSpPr>
        <p:spPr>
          <a:xfrm>
            <a:off x="8232975" y="4767250"/>
            <a:ext cx="420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2" name="Google Shape;282;p42"/>
          <p:cNvSpPr/>
          <p:nvPr/>
        </p:nvSpPr>
        <p:spPr>
          <a:xfrm>
            <a:off x="16825" y="16825"/>
            <a:ext cx="2306700" cy="4689000"/>
          </a:xfrm>
          <a:prstGeom prst="rect">
            <a:avLst/>
          </a:prstGeom>
          <a:solidFill>
            <a:srgbClr val="3A52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Admin </a:t>
            </a:r>
            <a:endParaRPr sz="34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Dashboard</a:t>
            </a:r>
            <a:endParaRPr sz="34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descr="Open Chromebook laptop computer" id="283" name="Google Shape;283;p42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2197150" y="311488"/>
            <a:ext cx="6980527" cy="4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11675" y="695525"/>
            <a:ext cx="5666427" cy="3286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90" name="Google Shape;290;p43"/>
          <p:cNvSpPr txBox="1"/>
          <p:nvPr>
            <p:ph idx="12" type="sldNum"/>
          </p:nvPr>
        </p:nvSpPr>
        <p:spPr>
          <a:xfrm>
            <a:off x="8232975" y="4767250"/>
            <a:ext cx="420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1" name="Google Shape;291;p43"/>
          <p:cNvSpPr/>
          <p:nvPr/>
        </p:nvSpPr>
        <p:spPr>
          <a:xfrm>
            <a:off x="16825" y="16825"/>
            <a:ext cx="2306700" cy="4689000"/>
          </a:xfrm>
          <a:prstGeom prst="rect">
            <a:avLst/>
          </a:prstGeom>
          <a:solidFill>
            <a:srgbClr val="3A52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Teacher</a:t>
            </a:r>
            <a:r>
              <a:rPr lang="en" sz="34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 </a:t>
            </a:r>
            <a:endParaRPr sz="34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Dashboard</a:t>
            </a:r>
            <a:endParaRPr sz="34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descr="Open Chromebook laptop computer" id="292" name="Google Shape;292;p43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2197150" y="311488"/>
            <a:ext cx="6980527" cy="4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9550" y="732800"/>
            <a:ext cx="5614899" cy="3299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99" name="Google Shape;299;p44"/>
          <p:cNvSpPr txBox="1"/>
          <p:nvPr>
            <p:ph idx="12" type="sldNum"/>
          </p:nvPr>
        </p:nvSpPr>
        <p:spPr>
          <a:xfrm>
            <a:off x="8232975" y="4767250"/>
            <a:ext cx="420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0" name="Google Shape;300;p44"/>
          <p:cNvSpPr/>
          <p:nvPr/>
        </p:nvSpPr>
        <p:spPr>
          <a:xfrm>
            <a:off x="16825" y="16825"/>
            <a:ext cx="2306700" cy="4689000"/>
          </a:xfrm>
          <a:prstGeom prst="rect">
            <a:avLst/>
          </a:prstGeom>
          <a:solidFill>
            <a:srgbClr val="3A52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Student</a:t>
            </a:r>
            <a:r>
              <a:rPr lang="en" sz="34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 </a:t>
            </a:r>
            <a:endParaRPr sz="34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Dashboard</a:t>
            </a:r>
            <a:endParaRPr sz="34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descr="Open Chromebook laptop computer" id="301" name="Google Shape;301;p44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2197150" y="311488"/>
            <a:ext cx="6980527" cy="463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5150" y="733688"/>
            <a:ext cx="5614418" cy="3255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9933"/>
              </a:buClr>
              <a:buSzPts val="4400"/>
              <a:buFont typeface="Calibri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53" name="Google Shape;153;p27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366092"/>
              </a:buClr>
              <a:buSzPts val="2400"/>
              <a:buNone/>
            </a:pPr>
            <a:r>
              <a:rPr lang="en"/>
              <a:t>Kailash</a:t>
            </a:r>
            <a:endParaRPr/>
          </a:p>
          <a:p>
            <a:pPr indent="0" lvl="0" marL="0" rtl="0" algn="ctr">
              <a:spcBef>
                <a:spcPts val="480"/>
              </a:spcBef>
              <a:spcAft>
                <a:spcPts val="0"/>
              </a:spcAft>
              <a:buClr>
                <a:srgbClr val="366092"/>
              </a:buClr>
              <a:buSzPts val="2400"/>
              <a:buNone/>
            </a:pPr>
            <a:r>
              <a:rPr lang="en"/>
              <a:t>Spring -2016</a:t>
            </a:r>
            <a:endParaRPr/>
          </a:p>
        </p:txBody>
      </p:sp>
      <p:sp>
        <p:nvSpPr>
          <p:cNvPr id="154" name="Google Shape;154;p2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155" name="Google Shape;155;p27"/>
          <p:cNvSpPr txBox="1"/>
          <p:nvPr>
            <p:ph idx="12" type="sldNum"/>
          </p:nvPr>
        </p:nvSpPr>
        <p:spPr>
          <a:xfrm>
            <a:off x="8371525" y="4767238"/>
            <a:ext cx="28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161" name="Google Shape;161;p28"/>
          <p:cNvSpPr txBox="1"/>
          <p:nvPr>
            <p:ph idx="12" type="sldNum"/>
          </p:nvPr>
        </p:nvSpPr>
        <p:spPr>
          <a:xfrm>
            <a:off x="8371525" y="4767238"/>
            <a:ext cx="28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28"/>
          <p:cNvSpPr txBox="1"/>
          <p:nvPr/>
        </p:nvSpPr>
        <p:spPr>
          <a:xfrm>
            <a:off x="0" y="101025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Online Learning System</a:t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163" name="Google Shape;163;p28"/>
          <p:cNvSpPr txBox="1"/>
          <p:nvPr/>
        </p:nvSpPr>
        <p:spPr>
          <a:xfrm>
            <a:off x="457200" y="1074687"/>
            <a:ext cx="8229600" cy="3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3520" lvl="0" marL="27432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Noto Sans Symbols"/>
              <a:buChar char="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Online Learning System</a:t>
            </a: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is a e-learning platform where the </a:t>
            </a:r>
            <a:r>
              <a:rPr lang="en" sz="20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students</a:t>
            </a: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" sz="20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teachers</a:t>
            </a: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can easily connect learning resources anytime , anywhere.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3520" lvl="0" marL="27432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Noto Sans Symbols"/>
              <a:buChar char="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Creates</a:t>
            </a: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the online learning platform which is effective for every learners.</a:t>
            </a:r>
            <a:endParaRPr sz="24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3520" lvl="0" marL="27432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Noto Sans Symbols"/>
              <a:buChar char="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Anyone can join the free courses with same learning experience.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34290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3520" lvl="0" marL="27432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●"/>
            </a:pPr>
            <a:r>
              <a:rPr lang="en" sz="21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Enhance the quality of learning and teaching.</a:t>
            </a:r>
            <a:endParaRPr sz="21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34290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9870" lvl="0" marL="27432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70C0"/>
              </a:buClr>
              <a:buSzPts val="2100"/>
              <a:buFont typeface="Calibri"/>
              <a:buChar char="●"/>
            </a:pPr>
            <a:r>
              <a:rPr lang="en" sz="21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All the courses are not free.</a:t>
            </a:r>
            <a:endParaRPr sz="21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169" name="Google Shape;169;p29"/>
          <p:cNvSpPr txBox="1"/>
          <p:nvPr>
            <p:ph idx="12" type="sldNum"/>
          </p:nvPr>
        </p:nvSpPr>
        <p:spPr>
          <a:xfrm>
            <a:off x="8371525" y="4767238"/>
            <a:ext cx="28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29"/>
          <p:cNvSpPr txBox="1"/>
          <p:nvPr/>
        </p:nvSpPr>
        <p:spPr>
          <a:xfrm>
            <a:off x="0" y="101025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System Capabilities</a:t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171" name="Google Shape;171;p29"/>
          <p:cNvSpPr txBox="1"/>
          <p:nvPr/>
        </p:nvSpPr>
        <p:spPr>
          <a:xfrm>
            <a:off x="457200" y="1074687"/>
            <a:ext cx="7772400" cy="3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670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Noto Sans Symbols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User friendly interface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Noto Sans Symbols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Interaction with content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Availability for different systems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Online quizzes and certifications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Share essential study materials and resources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Quick mode of delivery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Promotes active and independent learning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Facilitate on demand access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177" name="Google Shape;177;p30"/>
          <p:cNvSpPr txBox="1"/>
          <p:nvPr>
            <p:ph idx="12" type="sldNum"/>
          </p:nvPr>
        </p:nvSpPr>
        <p:spPr>
          <a:xfrm>
            <a:off x="8371525" y="4767238"/>
            <a:ext cx="28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8" name="Google Shape;178;p30"/>
          <p:cNvSpPr txBox="1"/>
          <p:nvPr/>
        </p:nvSpPr>
        <p:spPr>
          <a:xfrm>
            <a:off x="0" y="101025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Problem Statement</a:t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179" name="Google Shape;179;p30"/>
          <p:cNvSpPr txBox="1"/>
          <p:nvPr/>
        </p:nvSpPr>
        <p:spPr>
          <a:xfrm>
            <a:off x="457200" y="1074687"/>
            <a:ext cx="7772400" cy="3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6670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Noto Sans Symbols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Students struggle to adapt to the online learning environment right after the traditional classroom learning environment.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Online learning offers flexible schedule, unlike traditional courses.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Students will be able to facilitate </a:t>
            </a:r>
            <a:r>
              <a:rPr lang="en" sz="2000">
                <a:solidFill>
                  <a:srgbClr val="7030A0"/>
                </a:solidFill>
                <a:latin typeface="Calibri"/>
                <a:ea typeface="Calibri"/>
                <a:cs typeface="Calibri"/>
                <a:sym typeface="Calibri"/>
              </a:rPr>
              <a:t>on-demand access</a:t>
            </a: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to learning activities.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66700" lvl="0" marL="3429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Noto Sans Symbols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The new system will control the following information: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4950" lvl="1" marL="74295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Stores the study materials, books and videos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4950" lvl="1" marL="74295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Controls the information and various other educational resources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4950" lvl="1" marL="74295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Reduces time, cost and transportation cost.</a:t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185" name="Google Shape;185;p31"/>
          <p:cNvSpPr txBox="1"/>
          <p:nvPr>
            <p:ph idx="12" type="sldNum"/>
          </p:nvPr>
        </p:nvSpPr>
        <p:spPr>
          <a:xfrm>
            <a:off x="8371525" y="4767238"/>
            <a:ext cx="28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31"/>
          <p:cNvSpPr txBox="1"/>
          <p:nvPr/>
        </p:nvSpPr>
        <p:spPr>
          <a:xfrm>
            <a:off x="0" y="101025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Objectives</a:t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187" name="Google Shape;187;p31"/>
          <p:cNvSpPr txBox="1"/>
          <p:nvPr/>
        </p:nvSpPr>
        <p:spPr>
          <a:xfrm>
            <a:off x="457200" y="1074687"/>
            <a:ext cx="7772400" cy="3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Giving all learners the same experience with the learning management system, designing to replace the traditional classroom learning environment</a:t>
            </a:r>
            <a:endParaRPr sz="20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Making it easy to keep track of progress with learning management system</a:t>
            </a:r>
            <a:r>
              <a:rPr lang="en" sz="1100">
                <a:solidFill>
                  <a:schemeClr val="dk1"/>
                </a:solidFill>
              </a:rPr>
              <a:t>					</a:t>
            </a:r>
            <a:endParaRPr sz="11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System allows students and teachers to access and securely share essential study materials and resources. </a:t>
            </a:r>
            <a:endParaRPr sz="20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193" name="Google Shape;193;p32"/>
          <p:cNvSpPr txBox="1"/>
          <p:nvPr>
            <p:ph idx="12" type="sldNum"/>
          </p:nvPr>
        </p:nvSpPr>
        <p:spPr>
          <a:xfrm>
            <a:off x="8371525" y="4767238"/>
            <a:ext cx="28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32"/>
          <p:cNvSpPr txBox="1"/>
          <p:nvPr/>
        </p:nvSpPr>
        <p:spPr>
          <a:xfrm>
            <a:off x="0" y="101025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Hardware and </a:t>
            </a: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software</a:t>
            </a: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 requirements</a:t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195" name="Google Shape;195;p32"/>
          <p:cNvSpPr txBox="1"/>
          <p:nvPr/>
        </p:nvSpPr>
        <p:spPr>
          <a:xfrm>
            <a:off x="457200" y="1074687"/>
            <a:ext cx="7772400" cy="34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Hardware requirements </a:t>
            </a:r>
            <a:endParaRPr sz="20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System: Pentium 4 or more for optimum performance</a:t>
            </a:r>
            <a:endParaRPr sz="18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Hard disk: Recommended 1 GB</a:t>
            </a:r>
            <a:endParaRPr sz="18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RAM: Minimum 2 GB</a:t>
            </a:r>
            <a:endParaRPr sz="18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2000"/>
              <a:buFont typeface="Calibri"/>
              <a:buChar char="❏"/>
            </a:pPr>
            <a:r>
              <a:rPr lang="en" sz="20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Software requirements </a:t>
            </a:r>
            <a:endParaRPr sz="20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Operating System: Certified Distribution of Windows and MacOS</a:t>
            </a:r>
            <a:endParaRPr sz="18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Frontend: HTML, CSS, Javascript, Bootstrap</a:t>
            </a:r>
            <a:endParaRPr sz="18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Backend: Django</a:t>
            </a:r>
            <a:endParaRPr sz="18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A52A0"/>
              </a:buClr>
              <a:buSzPts val="1800"/>
              <a:buFont typeface="Calibri"/>
              <a:buChar char="❏"/>
            </a:pPr>
            <a:r>
              <a:rPr lang="en" sz="1800">
                <a:solidFill>
                  <a:srgbClr val="3A52A0"/>
                </a:solidFill>
                <a:latin typeface="Calibri"/>
                <a:ea typeface="Calibri"/>
                <a:cs typeface="Calibri"/>
                <a:sym typeface="Calibri"/>
              </a:rPr>
              <a:t>Coding language: Python</a:t>
            </a:r>
            <a:endParaRPr sz="18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A52A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ctrTitle"/>
          </p:nvPr>
        </p:nvSpPr>
        <p:spPr>
          <a:xfrm>
            <a:off x="685800" y="171566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9933"/>
              </a:buClr>
              <a:buSzPts val="4400"/>
              <a:buFont typeface="Calibri"/>
              <a:buNone/>
            </a:pPr>
            <a:r>
              <a:rPr lang="en"/>
              <a:t>Object Oriented UML models</a:t>
            </a:r>
            <a:endParaRPr/>
          </a:p>
        </p:txBody>
      </p:sp>
      <p:sp>
        <p:nvSpPr>
          <p:cNvPr id="201" name="Google Shape;201;p3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02" name="Google Shape;202;p33"/>
          <p:cNvSpPr txBox="1"/>
          <p:nvPr>
            <p:ph idx="12" type="sldNum"/>
          </p:nvPr>
        </p:nvSpPr>
        <p:spPr>
          <a:xfrm>
            <a:off x="8278925" y="4767275"/>
            <a:ext cx="383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Learning System</a:t>
            </a:r>
            <a:endParaRPr/>
          </a:p>
        </p:txBody>
      </p:sp>
      <p:sp>
        <p:nvSpPr>
          <p:cNvPr id="208" name="Google Shape;208;p34"/>
          <p:cNvSpPr txBox="1"/>
          <p:nvPr>
            <p:ph idx="12" type="sldNum"/>
          </p:nvPr>
        </p:nvSpPr>
        <p:spPr>
          <a:xfrm>
            <a:off x="8371525" y="4767238"/>
            <a:ext cx="28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9" name="Google Shape;20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3525" y="44825"/>
            <a:ext cx="6820475" cy="4623674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4"/>
          <p:cNvSpPr/>
          <p:nvPr/>
        </p:nvSpPr>
        <p:spPr>
          <a:xfrm>
            <a:off x="16825" y="16825"/>
            <a:ext cx="2306700" cy="4689000"/>
          </a:xfrm>
          <a:prstGeom prst="rect">
            <a:avLst/>
          </a:prstGeom>
          <a:solidFill>
            <a:srgbClr val="3A52A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4"/>
          <p:cNvSpPr txBox="1"/>
          <p:nvPr/>
        </p:nvSpPr>
        <p:spPr>
          <a:xfrm>
            <a:off x="151525" y="1397475"/>
            <a:ext cx="2037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Use Case Diagram</a:t>
            </a:r>
            <a:endParaRPr sz="36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